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315200"/>
  <p:notesSz cx="6858000" cy="9144000"/>
  <p:embeddedFontLst>
    <p:embeddedFont>
      <p:font typeface="Londrina Solid Light"/>
      <p:regular r:id="rId8"/>
      <p:bold r:id="rId9"/>
    </p:embeddedFont>
    <p:embeddedFont>
      <p:font typeface="Margarine"/>
      <p:regular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168" orient="horz"/>
        <p:guide pos="230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Margarine-regular.fntdata"/><Relationship Id="rId9" Type="http://schemas.openxmlformats.org/officeDocument/2006/relationships/font" Target="fonts/LondrinaSolidLight-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LondrinaSolidLigh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3e487e2738_0_57:notes"/>
          <p:cNvSpPr/>
          <p:nvPr>
            <p:ph idx="2" type="sldImg"/>
          </p:nvPr>
        </p:nvSpPr>
        <p:spPr>
          <a:xfrm>
            <a:off x="2182417"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e487e2738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49367" y="1456058"/>
            <a:ext cx="6816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49360" y="5542289"/>
            <a:ext cx="6816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49360" y="2163089"/>
            <a:ext cx="6816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49360" y="6164351"/>
            <a:ext cx="6816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49360" y="4206107"/>
            <a:ext cx="6816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49360" y="870271"/>
            <a:ext cx="6816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49360" y="2253729"/>
            <a:ext cx="6816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49360" y="870271"/>
            <a:ext cx="6816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49360" y="2253729"/>
            <a:ext cx="31998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865920" y="2253729"/>
            <a:ext cx="31998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49360" y="870271"/>
            <a:ext cx="6816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49360" y="1086507"/>
            <a:ext cx="22464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49360" y="2717440"/>
            <a:ext cx="22464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92200" y="880293"/>
            <a:ext cx="50943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657600" y="-244"/>
            <a:ext cx="36576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2400" y="2411542"/>
            <a:ext cx="32361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2400" y="5481569"/>
            <a:ext cx="32361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3951600" y="1415969"/>
            <a:ext cx="30696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49360" y="8273124"/>
            <a:ext cx="47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6777966" y="9119180"/>
            <a:ext cx="4389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9360" y="870271"/>
            <a:ext cx="6816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49360" y="2253729"/>
            <a:ext cx="6816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6777966" y="9119180"/>
            <a:ext cx="4389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kembry@wcpss.net" TargetMode="External"/><Relationship Id="rId4" Type="http://schemas.openxmlformats.org/officeDocument/2006/relationships/hyperlink" Target="mailto:ahetes@wcpss.net" TargetMode="External"/><Relationship Id="rId5" Type="http://schemas.openxmlformats.org/officeDocument/2006/relationships/hyperlink" Target="mailto:kleathers@wcpss.net" TargetMode="External"/><Relationship Id="rId6" Type="http://schemas.openxmlformats.org/officeDocument/2006/relationships/hyperlink" Target="mailto:kgallagher@wcpss.net" TargetMode="External"/><Relationship Id="rId7" Type="http://schemas.openxmlformats.org/officeDocument/2006/relationships/hyperlink" Target="mailto:bbadcock@wcpss.net" TargetMode="External"/><Relationship Id="rId8" Type="http://schemas.openxmlformats.org/officeDocument/2006/relationships/hyperlink" Target="mailto:adevenish@wcpss.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mailto:kembry@wcpss.net" TargetMode="External"/><Relationship Id="rId4" Type="http://schemas.openxmlformats.org/officeDocument/2006/relationships/hyperlink" Target="mailto:ahetes@wcpss.net" TargetMode="External"/><Relationship Id="rId10" Type="http://schemas.openxmlformats.org/officeDocument/2006/relationships/hyperlink" Target="mailto:adevenish@wcpss.net" TargetMode="External"/><Relationship Id="rId9" Type="http://schemas.openxmlformats.org/officeDocument/2006/relationships/hyperlink" Target="mailto:bbadcock@wcpss.net" TargetMode="External"/><Relationship Id="rId5" Type="http://schemas.openxmlformats.org/officeDocument/2006/relationships/hyperlink" Target="mailto:ahetes@wcpss.net" TargetMode="External"/><Relationship Id="rId6" Type="http://schemas.openxmlformats.org/officeDocument/2006/relationships/hyperlink" Target="mailto:ahetes@wcpss.net" TargetMode="External"/><Relationship Id="rId7" Type="http://schemas.openxmlformats.org/officeDocument/2006/relationships/hyperlink" Target="mailto:kleathers@wcpss.net" TargetMode="External"/><Relationship Id="rId8" Type="http://schemas.openxmlformats.org/officeDocument/2006/relationships/hyperlink" Target="mailto:kgallagher@wcpss.ne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p:nvPr/>
        </p:nvSpPr>
        <p:spPr>
          <a:xfrm>
            <a:off x="196250" y="220800"/>
            <a:ext cx="6918300" cy="9616800"/>
          </a:xfrm>
          <a:prstGeom prst="rect">
            <a:avLst/>
          </a:prstGeom>
          <a:noFill/>
          <a:ln cap="flat" cmpd="sng" w="38100">
            <a:solidFill>
              <a:schemeClr val="dk2"/>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nvSpPr>
        <p:spPr>
          <a:xfrm>
            <a:off x="407250" y="297275"/>
            <a:ext cx="6546300" cy="9266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n" sz="1600">
                <a:solidFill>
                  <a:schemeClr val="dk1"/>
                </a:solidFill>
                <a:latin typeface="Margarine"/>
                <a:ea typeface="Margarine"/>
                <a:cs typeface="Margarine"/>
                <a:sym typeface="Margarine"/>
              </a:rPr>
              <a:t>Third Grade Homework Expectations</a:t>
            </a:r>
            <a:endParaRPr b="1" sz="1600">
              <a:solidFill>
                <a:schemeClr val="dk1"/>
              </a:solidFill>
              <a:latin typeface="Margarine"/>
              <a:ea typeface="Margarine"/>
              <a:cs typeface="Margarine"/>
              <a:sym typeface="Margarine"/>
            </a:endParaRPr>
          </a:p>
          <a:p>
            <a:pPr indent="457200" lvl="0" marL="0" rtl="0" algn="l">
              <a:lnSpc>
                <a:spcPct val="115000"/>
              </a:lnSpc>
              <a:spcBef>
                <a:spcPts val="0"/>
              </a:spcBef>
              <a:spcAft>
                <a:spcPts val="0"/>
              </a:spcAft>
              <a:buClr>
                <a:schemeClr val="dk1"/>
              </a:buClr>
              <a:buSzPts val="1100"/>
              <a:buFont typeface="Arial"/>
              <a:buNone/>
            </a:pPr>
            <a:r>
              <a:rPr lang="en" sz="1500">
                <a:solidFill>
                  <a:schemeClr val="dk1"/>
                </a:solidFill>
                <a:latin typeface="Londrina Solid Light"/>
                <a:ea typeface="Londrina Solid Light"/>
                <a:cs typeface="Londrina Solid Light"/>
                <a:sym typeface="Londrina Solid Light"/>
              </a:rPr>
              <a:t>Homework can be a curriculum connection between home and school. Third grade will have both math and EL (reading) homework as required every night. All</a:t>
            </a:r>
            <a:r>
              <a:rPr lang="en" sz="1500">
                <a:solidFill>
                  <a:schemeClr val="dk1"/>
                </a:solidFill>
                <a:latin typeface="Londrina Solid Light"/>
                <a:ea typeface="Londrina Solid Light"/>
                <a:cs typeface="Londrina Solid Light"/>
                <a:sym typeface="Londrina Solid Light"/>
              </a:rPr>
              <a:t> homework will be written in your child’s agenda weekly. </a:t>
            </a:r>
            <a:endParaRPr sz="1500">
              <a:solidFill>
                <a:schemeClr val="dk1"/>
              </a:solidFill>
              <a:latin typeface="Londrina Solid Light"/>
              <a:ea typeface="Londrina Solid Light"/>
              <a:cs typeface="Londrina Solid Light"/>
              <a:sym typeface="Londrina Solid Light"/>
            </a:endParaRPr>
          </a:p>
          <a:p>
            <a:pPr indent="457200" lvl="0" marL="0" rtl="0" algn="l">
              <a:lnSpc>
                <a:spcPct val="115000"/>
              </a:lnSpc>
              <a:spcBef>
                <a:spcPts val="0"/>
              </a:spcBef>
              <a:spcAft>
                <a:spcPts val="0"/>
              </a:spcAft>
              <a:buClr>
                <a:schemeClr val="dk1"/>
              </a:buClr>
              <a:buSzPts val="1100"/>
              <a:buFont typeface="Arial"/>
              <a:buNone/>
            </a:pPr>
            <a:r>
              <a:rPr lang="en" sz="1500">
                <a:solidFill>
                  <a:schemeClr val="dk1"/>
                </a:solidFill>
                <a:latin typeface="Londrina Solid Light"/>
                <a:ea typeface="Londrina Solid Light"/>
                <a:cs typeface="Londrina Solid Light"/>
                <a:sym typeface="Londrina Solid Light"/>
              </a:rPr>
              <a:t>EL will consist of free choice reading, research reading, journal prompts and/or a worksheet.   </a:t>
            </a:r>
            <a:r>
              <a:rPr lang="en" sz="1500">
                <a:latin typeface="Londrina Solid Light"/>
                <a:ea typeface="Londrina Solid Light"/>
                <a:cs typeface="Londrina Solid Light"/>
                <a:sym typeface="Londrina Solid Light"/>
              </a:rPr>
              <a:t>EL homework will begin the first week of school. </a:t>
            </a:r>
            <a:endParaRPr sz="1500">
              <a:latin typeface="Londrina Solid Light"/>
              <a:ea typeface="Londrina Solid Light"/>
              <a:cs typeface="Londrina Solid Light"/>
              <a:sym typeface="Londrina Solid Light"/>
            </a:endParaRPr>
          </a:p>
          <a:p>
            <a:pPr indent="457200" lvl="0" marL="0" rtl="0" algn="l">
              <a:lnSpc>
                <a:spcPct val="115000"/>
              </a:lnSpc>
              <a:spcBef>
                <a:spcPts val="0"/>
              </a:spcBef>
              <a:spcAft>
                <a:spcPts val="0"/>
              </a:spcAft>
              <a:buClr>
                <a:schemeClr val="dk1"/>
              </a:buClr>
              <a:buSzPts val="1100"/>
              <a:buFont typeface="Arial"/>
              <a:buNone/>
            </a:pPr>
            <a:r>
              <a:rPr lang="en" sz="1500">
                <a:latin typeface="Londrina Solid Light"/>
                <a:ea typeface="Londrina Solid Light"/>
                <a:cs typeface="Londrina Solid Light"/>
                <a:sym typeface="Londrina Solid Light"/>
              </a:rPr>
              <a:t>Math homework will consist of worksheets or online assignments that are intended to reinforce skills already taught in class. Students are also dedicating time to practice various math facts for fluency including addition, subtraction, multiplication and division. Fluency practice can be done with flash cards, written on paper, online resources, etc. </a:t>
            </a:r>
            <a:endParaRPr sz="1500">
              <a:latin typeface="Londrina Solid Light"/>
              <a:ea typeface="Londrina Solid Light"/>
              <a:cs typeface="Londrina Solid Light"/>
              <a:sym typeface="Londrina Solid Light"/>
            </a:endParaRPr>
          </a:p>
          <a:p>
            <a:pPr indent="457200" lvl="0" marL="0" rtl="0" algn="l">
              <a:lnSpc>
                <a:spcPct val="115000"/>
              </a:lnSpc>
              <a:spcBef>
                <a:spcPts val="0"/>
              </a:spcBef>
              <a:spcAft>
                <a:spcPts val="0"/>
              </a:spcAft>
              <a:buClr>
                <a:schemeClr val="dk1"/>
              </a:buClr>
              <a:buSzPts val="1100"/>
              <a:buFont typeface="Arial"/>
              <a:buNone/>
            </a:pPr>
            <a:r>
              <a:rPr lang="en" sz="1500">
                <a:latin typeface="Londrina Solid Light"/>
                <a:ea typeface="Londrina Solid Light"/>
                <a:cs typeface="Londrina Solid Light"/>
                <a:sym typeface="Londrina Solid Light"/>
              </a:rPr>
              <a:t>In addition to the required EL homework we will implement a homework choice board. We know that</a:t>
            </a:r>
            <a:r>
              <a:rPr lang="en" sz="1500">
                <a:solidFill>
                  <a:srgbClr val="FF0000"/>
                </a:solidFill>
                <a:latin typeface="Londrina Solid Light"/>
                <a:ea typeface="Londrina Solid Light"/>
                <a:cs typeface="Londrina Solid Light"/>
                <a:sym typeface="Londrina Solid Light"/>
              </a:rPr>
              <a:t> </a:t>
            </a:r>
            <a:r>
              <a:rPr lang="en" sz="1500">
                <a:solidFill>
                  <a:schemeClr val="dk1"/>
                </a:solidFill>
                <a:latin typeface="Londrina Solid Light"/>
                <a:ea typeface="Londrina Solid Light"/>
                <a:cs typeface="Londrina Solid Light"/>
                <a:sym typeface="Londrina Solid Light"/>
              </a:rPr>
              <a:t>s</a:t>
            </a:r>
            <a:r>
              <a:rPr lang="en" sz="1500">
                <a:solidFill>
                  <a:schemeClr val="dk1"/>
                </a:solidFill>
                <a:latin typeface="Londrina Solid Light"/>
                <a:ea typeface="Londrina Solid Light"/>
                <a:cs typeface="Londrina Solid Light"/>
                <a:sym typeface="Londrina Solid Light"/>
              </a:rPr>
              <a:t>tudents having choice </a:t>
            </a:r>
            <a:r>
              <a:rPr lang="en" sz="1500">
                <a:latin typeface="Londrina Solid Light"/>
                <a:ea typeface="Londrina Solid Light"/>
                <a:cs typeface="Londrina Solid Light"/>
                <a:sym typeface="Londrina Solid Light"/>
              </a:rPr>
              <a:t>has a direct impact on student engagement and </a:t>
            </a:r>
            <a:r>
              <a:rPr lang="en" sz="1500">
                <a:solidFill>
                  <a:schemeClr val="dk1"/>
                </a:solidFill>
                <a:latin typeface="Londrina Solid Light"/>
                <a:ea typeface="Londrina Solid Light"/>
                <a:cs typeface="Londrina Solid Light"/>
                <a:sym typeface="Londrina Solid Light"/>
              </a:rPr>
              <a:t>impacts how they learn.</a:t>
            </a:r>
            <a:r>
              <a:rPr lang="en" sz="1500">
                <a:latin typeface="Londrina Solid Light"/>
                <a:ea typeface="Londrina Solid Light"/>
                <a:cs typeface="Londrina Solid Light"/>
                <a:sym typeface="Londrina Solid Light"/>
              </a:rPr>
              <a:t> This choice board will allow students opportunities to be creative, collaborate, develop communication skills, and use critical thinking skills.</a:t>
            </a:r>
            <a:r>
              <a:rPr lang="en" sz="1500">
                <a:solidFill>
                  <a:srgbClr val="FF0000"/>
                </a:solidFill>
                <a:latin typeface="Londrina Solid Light"/>
                <a:ea typeface="Londrina Solid Light"/>
                <a:cs typeface="Londrina Solid Light"/>
                <a:sym typeface="Londrina Solid Light"/>
              </a:rPr>
              <a:t> </a:t>
            </a:r>
            <a:r>
              <a:rPr lang="en" sz="1500">
                <a:solidFill>
                  <a:schemeClr val="dk1"/>
                </a:solidFill>
                <a:latin typeface="Londrina Solid Light"/>
                <a:ea typeface="Londrina Solid Light"/>
                <a:cs typeface="Londrina Solid Light"/>
                <a:sym typeface="Londrina Solid Light"/>
              </a:rPr>
              <a:t>Having time to play, create, exercise, and connect with friends and families is important. With this in mind, choice board are optional opportunities for enrichment. They can complete as many as desired and will be allowed the opportunity to share their activities in class with fellow students.  Homework Choice Boards will be accessible at school and on our grade level website. </a:t>
            </a:r>
            <a:r>
              <a:rPr lang="en" sz="1500">
                <a:latin typeface="Londrina Solid Light"/>
                <a:ea typeface="Londrina Solid Light"/>
                <a:cs typeface="Londrina Solid Light"/>
                <a:sym typeface="Londrina Solid Light"/>
              </a:rPr>
              <a:t>Students may turn in the home choice assignments at any time.</a:t>
            </a:r>
            <a:endParaRPr sz="1500">
              <a:latin typeface="Londrina Solid Light"/>
              <a:ea typeface="Londrina Solid Light"/>
              <a:cs typeface="Londrina Solid Light"/>
              <a:sym typeface="Londrina Solid Light"/>
            </a:endParaRPr>
          </a:p>
          <a:p>
            <a:pPr indent="457200" lvl="0" marL="0" rtl="0" algn="l">
              <a:lnSpc>
                <a:spcPct val="115000"/>
              </a:lnSpc>
              <a:spcBef>
                <a:spcPts val="0"/>
              </a:spcBef>
              <a:spcAft>
                <a:spcPts val="0"/>
              </a:spcAft>
              <a:buClr>
                <a:schemeClr val="dk1"/>
              </a:buClr>
              <a:buSzPts val="1100"/>
              <a:buFont typeface="Arial"/>
              <a:buNone/>
            </a:pPr>
            <a:r>
              <a:rPr lang="en" sz="1500">
                <a:solidFill>
                  <a:schemeClr val="dk1"/>
                </a:solidFill>
                <a:latin typeface="Londrina Solid Light"/>
                <a:ea typeface="Londrina Solid Light"/>
                <a:cs typeface="Londrina Solid Light"/>
                <a:sym typeface="Londrina Solid Light"/>
              </a:rPr>
              <a:t>Homework should not take more than 30 minutes nightly. If you find it is taking longer please reach out to your child’s teacher for guidance. If your child demonstrates a need for additional practice with a specific concept, your child’s teacher will contact you with suggestions for how you can help them practice at home. </a:t>
            </a:r>
            <a:endParaRPr sz="1500">
              <a:solidFill>
                <a:schemeClr val="dk1"/>
              </a:solidFill>
              <a:latin typeface="Londrina Solid Light"/>
              <a:ea typeface="Londrina Solid Light"/>
              <a:cs typeface="Londrina Solid Light"/>
              <a:sym typeface="Londrina Solid Light"/>
            </a:endParaRPr>
          </a:p>
          <a:p>
            <a:pPr indent="457200" lvl="0" marL="0" rtl="0" algn="l">
              <a:lnSpc>
                <a:spcPct val="115000"/>
              </a:lnSpc>
              <a:spcBef>
                <a:spcPts val="0"/>
              </a:spcBef>
              <a:spcAft>
                <a:spcPts val="0"/>
              </a:spcAft>
              <a:buClr>
                <a:schemeClr val="dk1"/>
              </a:buClr>
              <a:buSzPts val="1100"/>
              <a:buFont typeface="Arial"/>
              <a:buNone/>
            </a:pPr>
            <a:r>
              <a:rPr lang="en" sz="1500">
                <a:solidFill>
                  <a:schemeClr val="dk1"/>
                </a:solidFill>
                <a:latin typeface="Londrina Solid Light"/>
                <a:ea typeface="Londrina Solid Light"/>
                <a:cs typeface="Londrina Solid Light"/>
                <a:sym typeface="Londrina Solid Light"/>
              </a:rPr>
              <a:t>We hope that you and your family find this new structure to be flexible and beneficial for everyone.  If you have further questions about our homework expectations, please contact your child’s teacher.</a:t>
            </a:r>
            <a:endParaRPr sz="1500">
              <a:solidFill>
                <a:schemeClr val="dk1"/>
              </a:solidFill>
              <a:latin typeface="Londrina Solid Light"/>
              <a:ea typeface="Londrina Solid Light"/>
              <a:cs typeface="Londrina Solid Light"/>
              <a:sym typeface="Londrina Solid Light"/>
            </a:endParaRPr>
          </a:p>
          <a:p>
            <a:pPr indent="457200" lvl="0" marL="0" rtl="0" algn="l">
              <a:lnSpc>
                <a:spcPct val="115000"/>
              </a:lnSpc>
              <a:spcBef>
                <a:spcPts val="0"/>
              </a:spcBef>
              <a:spcAft>
                <a:spcPts val="0"/>
              </a:spcAft>
              <a:buClr>
                <a:schemeClr val="dk1"/>
              </a:buClr>
              <a:buSzPts val="1100"/>
              <a:buFont typeface="Arial"/>
              <a:buNone/>
            </a:pPr>
            <a:r>
              <a:t/>
            </a:r>
            <a:endParaRPr sz="1500">
              <a:solidFill>
                <a:schemeClr val="dk1"/>
              </a:solidFill>
              <a:latin typeface="Londrina Solid Light"/>
              <a:ea typeface="Londrina Solid Light"/>
              <a:cs typeface="Londrina Solid Light"/>
              <a:sym typeface="Londrina Solid Light"/>
            </a:endParaRPr>
          </a:p>
          <a:p>
            <a:pPr indent="0" lvl="0" marL="0" rtl="0" algn="l">
              <a:spcBef>
                <a:spcPts val="0"/>
              </a:spcBef>
              <a:spcAft>
                <a:spcPts val="0"/>
              </a:spcAft>
              <a:buNone/>
            </a:pPr>
            <a:r>
              <a:rPr lang="en"/>
              <a:t>    Katherine Embry	           </a:t>
            </a:r>
            <a:r>
              <a:rPr lang="en"/>
              <a:t>Adra Hetes</a:t>
            </a:r>
            <a:r>
              <a:rPr lang="en"/>
              <a:t>		 	Kayla Leathers</a:t>
            </a:r>
            <a:endParaRPr/>
          </a:p>
          <a:p>
            <a:pPr indent="0" lvl="0" marL="0" rtl="0" algn="l">
              <a:spcBef>
                <a:spcPts val="0"/>
              </a:spcBef>
              <a:spcAft>
                <a:spcPts val="0"/>
              </a:spcAft>
              <a:buNone/>
            </a:pPr>
            <a:r>
              <a:rPr lang="en" u="sng">
                <a:hlinkClick r:id="rId3"/>
              </a:rPr>
              <a:t>kembry@wcpss.net</a:t>
            </a:r>
            <a:r>
              <a:rPr lang="en"/>
              <a:t>	     </a:t>
            </a:r>
            <a:r>
              <a:rPr lang="en" u="sng">
                <a:hlinkClick r:id="rId4"/>
              </a:rPr>
              <a:t> ahetes@wcpss.net	</a:t>
            </a:r>
            <a:r>
              <a:rPr lang="en"/>
              <a:t>            </a:t>
            </a:r>
            <a:r>
              <a:rPr lang="en" u="sng">
                <a:hlinkClick r:id="rId5"/>
              </a:rPr>
              <a:t>kleathers@wcpss.net</a:t>
            </a:r>
            <a:endParaRPr u="sng"/>
          </a:p>
          <a:p>
            <a:pPr indent="0" lvl="0" marL="0" rtl="0" algn="l">
              <a:spcBef>
                <a:spcPts val="0"/>
              </a:spcBef>
              <a:spcAft>
                <a:spcPts val="0"/>
              </a:spcAft>
              <a:buNone/>
            </a:pPr>
            <a:r>
              <a:t/>
            </a:r>
            <a:endParaRPr/>
          </a:p>
          <a:p>
            <a:pPr indent="0" lvl="0" marL="0" rtl="0" algn="l">
              <a:spcBef>
                <a:spcPts val="0"/>
              </a:spcBef>
              <a:spcAft>
                <a:spcPts val="0"/>
              </a:spcAft>
              <a:buNone/>
            </a:pPr>
            <a:r>
              <a:rPr lang="en"/>
              <a:t>    Karen Gallagher		Wynne Adcock			Ana Devenish	</a:t>
            </a:r>
            <a:endParaRPr/>
          </a:p>
          <a:p>
            <a:pPr indent="0" lvl="0" marL="0" rtl="0" algn="l">
              <a:spcBef>
                <a:spcPts val="0"/>
              </a:spcBef>
              <a:spcAft>
                <a:spcPts val="0"/>
              </a:spcAft>
              <a:buNone/>
            </a:pPr>
            <a:r>
              <a:rPr lang="en" u="sng">
                <a:hlinkClick r:id="rId6"/>
              </a:rPr>
              <a:t>kgallagher@wcpss.net	</a:t>
            </a:r>
            <a:r>
              <a:rPr lang="en"/>
              <a:t>     </a:t>
            </a:r>
            <a:r>
              <a:rPr lang="en" u="sng">
                <a:hlinkClick r:id="rId7"/>
              </a:rPr>
              <a:t>bbadcock@wcpss.net</a:t>
            </a:r>
            <a:r>
              <a:rPr lang="en"/>
              <a:t>	 </a:t>
            </a:r>
            <a:r>
              <a:rPr lang="en" u="sng">
                <a:hlinkClick r:id="rId8"/>
              </a:rPr>
              <a:t>adevenish@wcpss.net</a:t>
            </a:r>
            <a:endParaRPr u="sng"/>
          </a:p>
          <a:p>
            <a:pPr indent="0" lvl="0" marL="457200" rtl="0" algn="l">
              <a:spcBef>
                <a:spcPts val="0"/>
              </a:spcBef>
              <a:spcAft>
                <a:spcPts val="0"/>
              </a:spcAft>
              <a:buNone/>
            </a:pPr>
            <a:r>
              <a:rPr lang="en">
                <a:solidFill>
                  <a:schemeClr val="dk1"/>
                </a:solidFill>
              </a:rPr>
              <a:t>	</a:t>
            </a:r>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196250" y="220800"/>
            <a:ext cx="6918300" cy="9616800"/>
          </a:xfrm>
          <a:prstGeom prst="rect">
            <a:avLst/>
          </a:prstGeom>
          <a:noFill/>
          <a:ln cap="flat" cmpd="sng" w="38100">
            <a:solidFill>
              <a:schemeClr val="dk2"/>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txBox="1"/>
          <p:nvPr/>
        </p:nvSpPr>
        <p:spPr>
          <a:xfrm>
            <a:off x="352750" y="325000"/>
            <a:ext cx="6562800" cy="9377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n" sz="1600">
                <a:solidFill>
                  <a:schemeClr val="dk1"/>
                </a:solidFill>
                <a:latin typeface="Margarine"/>
                <a:ea typeface="Margarine"/>
                <a:cs typeface="Margarine"/>
                <a:sym typeface="Margarine"/>
              </a:rPr>
              <a:t>Las Expectativas de la Tarea del 3</a:t>
            </a:r>
            <a:r>
              <a:rPr b="1" baseline="30000" lang="en" sz="1600">
                <a:solidFill>
                  <a:schemeClr val="dk1"/>
                </a:solidFill>
                <a:latin typeface="Margarine"/>
                <a:ea typeface="Margarine"/>
                <a:cs typeface="Margarine"/>
                <a:sym typeface="Margarine"/>
              </a:rPr>
              <a:t>er</a:t>
            </a:r>
            <a:r>
              <a:rPr b="1" lang="en" sz="1600">
                <a:solidFill>
                  <a:schemeClr val="dk1"/>
                </a:solidFill>
                <a:latin typeface="Margarine"/>
                <a:ea typeface="Margarine"/>
                <a:cs typeface="Margarine"/>
                <a:sym typeface="Margarine"/>
              </a:rPr>
              <a:t> Grado</a:t>
            </a:r>
            <a:endParaRPr b="1" sz="1600">
              <a:solidFill>
                <a:schemeClr val="dk1"/>
              </a:solidFill>
              <a:latin typeface="Margarine"/>
              <a:ea typeface="Margarine"/>
              <a:cs typeface="Margarine"/>
              <a:sym typeface="Margarine"/>
            </a:endParaRPr>
          </a:p>
          <a:p>
            <a:pPr indent="0" lvl="0" marL="0" marR="25400" rtl="0" algn="l">
              <a:lnSpc>
                <a:spcPct val="150000"/>
              </a:lnSpc>
              <a:spcBef>
                <a:spcPts val="0"/>
              </a:spcBef>
              <a:spcAft>
                <a:spcPts val="0"/>
              </a:spcAft>
              <a:buClr>
                <a:schemeClr val="dk1"/>
              </a:buClr>
              <a:buSzPts val="1100"/>
              <a:buFont typeface="Arial"/>
              <a:buNone/>
            </a:pPr>
            <a:r>
              <a:rPr lang="en" sz="1200">
                <a:solidFill>
                  <a:srgbClr val="222222"/>
                </a:solidFill>
                <a:highlight>
                  <a:srgbClr val="F8F9FA"/>
                </a:highlight>
              </a:rPr>
              <a:t>La tarea puede ser una conexión curricular entre el hogar y la escuela. El tercer grado tendrá tarea de matemáticas y EL (lectura) según sea necesario todas las noches. Toda la tarea se escribirá en la agenda de su hijo semanalmente.</a:t>
            </a:r>
            <a:endParaRPr sz="1200">
              <a:solidFill>
                <a:srgbClr val="222222"/>
              </a:solidFill>
              <a:highlight>
                <a:srgbClr val="F8F9FA"/>
              </a:highlight>
            </a:endParaRPr>
          </a:p>
          <a:p>
            <a:pPr indent="0" lvl="0" marL="0" marR="25400" rtl="0" algn="l">
              <a:lnSpc>
                <a:spcPct val="150000"/>
              </a:lnSpc>
              <a:spcBef>
                <a:spcPts val="0"/>
              </a:spcBef>
              <a:spcAft>
                <a:spcPts val="0"/>
              </a:spcAft>
              <a:buClr>
                <a:schemeClr val="dk1"/>
              </a:buClr>
              <a:buSzPts val="1100"/>
              <a:buFont typeface="Arial"/>
              <a:buNone/>
            </a:pPr>
            <a:r>
              <a:rPr lang="en" sz="1200">
                <a:solidFill>
                  <a:srgbClr val="222222"/>
                </a:solidFill>
                <a:highlight>
                  <a:srgbClr val="F8F9FA"/>
                </a:highlight>
              </a:rPr>
              <a:t>EL consistirá en lectura de libre elección, lectura de investigación, indicaciones de diario y / o una hoja de trabajo. La tarea de EL comenzará la primera semana de clases.</a:t>
            </a:r>
            <a:endParaRPr sz="1200">
              <a:solidFill>
                <a:srgbClr val="222222"/>
              </a:solidFill>
              <a:highlight>
                <a:srgbClr val="F8F9FA"/>
              </a:highlight>
            </a:endParaRPr>
          </a:p>
          <a:p>
            <a:pPr indent="0" lvl="0" marL="0" marR="25400" rtl="0" algn="l">
              <a:lnSpc>
                <a:spcPct val="150000"/>
              </a:lnSpc>
              <a:spcBef>
                <a:spcPts val="0"/>
              </a:spcBef>
              <a:spcAft>
                <a:spcPts val="0"/>
              </a:spcAft>
              <a:buClr>
                <a:schemeClr val="dk1"/>
              </a:buClr>
              <a:buSzPts val="1100"/>
              <a:buFont typeface="Arial"/>
              <a:buNone/>
            </a:pPr>
            <a:r>
              <a:rPr lang="en" sz="1200">
                <a:solidFill>
                  <a:srgbClr val="222222"/>
                </a:solidFill>
                <a:highlight>
                  <a:srgbClr val="F8F9FA"/>
                </a:highlight>
              </a:rPr>
              <a:t>La tarea de matemáticas consistirá en hojas de trabajo o tareas en línea que están destinadas a reforzar las habilidades que ya se enseñan en clase. Los estudiantes también están dedicando tiempo a practicar varios datos matemáticos para la fluidez, incluyendo la suma, resta, multiplicación y división. La práctica de fluidez se puede realizar con tarjetas de memoria flash, escritas en papel, recursos en línea, etc</a:t>
            </a:r>
            <a:endParaRPr sz="1200">
              <a:solidFill>
                <a:srgbClr val="222222"/>
              </a:solidFill>
              <a:highlight>
                <a:srgbClr val="F8F9FA"/>
              </a:highlight>
            </a:endParaRPr>
          </a:p>
          <a:p>
            <a:pPr indent="0" lvl="0" marL="0" marR="25400" rtl="0" algn="l">
              <a:lnSpc>
                <a:spcPct val="150000"/>
              </a:lnSpc>
              <a:spcBef>
                <a:spcPts val="0"/>
              </a:spcBef>
              <a:spcAft>
                <a:spcPts val="0"/>
              </a:spcAft>
              <a:buClr>
                <a:schemeClr val="dk1"/>
              </a:buClr>
              <a:buSzPts val="1100"/>
              <a:buFont typeface="Arial"/>
              <a:buNone/>
            </a:pPr>
            <a:r>
              <a:rPr lang="en" sz="1200">
                <a:solidFill>
                  <a:srgbClr val="222222"/>
                </a:solidFill>
                <a:highlight>
                  <a:srgbClr val="F8F9FA"/>
                </a:highlight>
              </a:rPr>
              <a:t>Además de la tarea EL requerida, implementaremos una junta de selección de tareas. Sabemos que los estudiantes que tienen opciones tienen un impacto directo en el compromiso de los estudiantes e impactan en cómo aprenden. Esta junta de elección permitirá a los estudiantes oportunidades para ser creativos, colaborar, desarrollar habilidades de comunicación y usar habilidades de pensamiento crítico. Es importante tener tiempo para jugar, crear, hacer ejercicio y conectarse con amigos y familiares. Con esto en mente, la tabla de opciones son oportunidades opcionales para el enriquecimiento. Pueden completar tantos como deseen y se les permitirá la oportunidad de compartir sus actividades en clase con otros estudiantes. Las Juntas de Selección de Tareas serán accesibles en la escuela y en nuestro sitio web de nivel de grado. Los estudiantes pueden entregar las tareas de elección de hogar en cualquier momento.</a:t>
            </a:r>
            <a:endParaRPr sz="1200">
              <a:solidFill>
                <a:srgbClr val="222222"/>
              </a:solidFill>
              <a:highlight>
                <a:srgbClr val="F8F9FA"/>
              </a:highlight>
            </a:endParaRPr>
          </a:p>
          <a:p>
            <a:pPr indent="0" lvl="0" marL="0" marR="25400" rtl="0" algn="l">
              <a:lnSpc>
                <a:spcPct val="150000"/>
              </a:lnSpc>
              <a:spcBef>
                <a:spcPts val="0"/>
              </a:spcBef>
              <a:spcAft>
                <a:spcPts val="0"/>
              </a:spcAft>
              <a:buClr>
                <a:schemeClr val="dk1"/>
              </a:buClr>
              <a:buSzPts val="1100"/>
              <a:buFont typeface="Arial"/>
              <a:buNone/>
            </a:pPr>
            <a:r>
              <a:rPr lang="en" sz="1200">
                <a:solidFill>
                  <a:srgbClr val="222222"/>
                </a:solidFill>
                <a:highlight>
                  <a:srgbClr val="F8F9FA"/>
                </a:highlight>
              </a:rPr>
              <a:t>La tarea no debe tomar más de 30 minutos cada noche. Si descubre que se está demorando, comuníquese con el maestro de su hijo para obtener orientación. Si su hijo demuestra una necesidad de práctica adicional con un concepto específico, el maestro de su hijo se comunicará con usted con sugerencias sobre cómo puede ayudarlo a practicar en casa</a:t>
            </a:r>
            <a:endParaRPr sz="1200">
              <a:solidFill>
                <a:srgbClr val="222222"/>
              </a:solidFill>
              <a:highlight>
                <a:srgbClr val="F8F9FA"/>
              </a:highlight>
            </a:endParaRPr>
          </a:p>
          <a:p>
            <a:pPr indent="0" lvl="0" marL="0" marR="25400" rtl="0" algn="l">
              <a:lnSpc>
                <a:spcPct val="150000"/>
              </a:lnSpc>
              <a:spcBef>
                <a:spcPts val="0"/>
              </a:spcBef>
              <a:spcAft>
                <a:spcPts val="0"/>
              </a:spcAft>
              <a:buClr>
                <a:schemeClr val="dk1"/>
              </a:buClr>
              <a:buSzPts val="1100"/>
              <a:buFont typeface="Arial"/>
              <a:buNone/>
            </a:pPr>
            <a:r>
              <a:rPr lang="en" sz="1200">
                <a:solidFill>
                  <a:srgbClr val="222222"/>
                </a:solidFill>
                <a:highlight>
                  <a:srgbClr val="F8F9FA"/>
                </a:highlight>
              </a:rPr>
              <a:t>Esperamos que usted y su familia encuentren esta nueva estructura como flexible y beneficiosa para todos. Si tiene más preguntas sobre las expectativas de la tarea, comuníquese con el maestro de su hijo.</a:t>
            </a:r>
            <a:endParaRPr sz="1200">
              <a:solidFill>
                <a:srgbClr val="222222"/>
              </a:solidFill>
              <a:highlight>
                <a:srgbClr val="F8F9FA"/>
              </a:highlight>
            </a:endParaRPr>
          </a:p>
          <a:p>
            <a:pPr indent="0" lvl="0" marL="0" marR="25400" rtl="0" algn="l">
              <a:lnSpc>
                <a:spcPct val="150000"/>
              </a:lnSpc>
              <a:spcBef>
                <a:spcPts val="0"/>
              </a:spcBef>
              <a:spcAft>
                <a:spcPts val="0"/>
              </a:spcAft>
              <a:buClr>
                <a:schemeClr val="dk1"/>
              </a:buClr>
              <a:buSzPts val="1100"/>
              <a:buFont typeface="Arial"/>
              <a:buNone/>
            </a:pPr>
            <a:r>
              <a:t/>
            </a:r>
            <a:endParaRPr sz="1200">
              <a:solidFill>
                <a:srgbClr val="222222"/>
              </a:solidFill>
              <a:highlight>
                <a:srgbClr val="F8F9FA"/>
              </a:highlight>
            </a:endParaRPr>
          </a:p>
          <a:p>
            <a:pPr indent="0" lvl="0" marL="0" rtl="0" algn="l">
              <a:spcBef>
                <a:spcPts val="0"/>
              </a:spcBef>
              <a:spcAft>
                <a:spcPts val="0"/>
              </a:spcAft>
              <a:buClr>
                <a:schemeClr val="dk1"/>
              </a:buClr>
              <a:buSzPts val="1100"/>
              <a:buFont typeface="Arial"/>
              <a:buNone/>
            </a:pPr>
            <a:r>
              <a:rPr lang="en" sz="1200">
                <a:solidFill>
                  <a:schemeClr val="dk1"/>
                </a:solidFill>
              </a:rPr>
              <a:t>   Katherine Embry	           		Adra Hetes		 	          Kayla Leathers</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u="sng">
                <a:solidFill>
                  <a:schemeClr val="dk1"/>
                </a:solidFill>
                <a:hlinkClick r:id="rId3"/>
              </a:rPr>
              <a:t>kembry@wcpss.net</a:t>
            </a:r>
            <a:r>
              <a:rPr lang="en" sz="1200">
                <a:solidFill>
                  <a:schemeClr val="dk1"/>
                </a:solidFill>
              </a:rPr>
              <a:t>	     </a:t>
            </a:r>
            <a:r>
              <a:rPr lang="en" sz="1200" u="sng">
                <a:solidFill>
                  <a:schemeClr val="dk1"/>
                </a:solidFill>
                <a:hlinkClick r:id="rId4"/>
              </a:rPr>
              <a:t> 		</a:t>
            </a:r>
            <a:r>
              <a:rPr lang="en" sz="1200">
                <a:solidFill>
                  <a:schemeClr val="dk1"/>
                </a:solidFill>
                <a:uFill>
                  <a:noFill/>
                </a:uFill>
                <a:hlinkClick r:id="rId5"/>
              </a:rPr>
              <a:t>   </a:t>
            </a:r>
            <a:r>
              <a:rPr lang="en" sz="1200" u="sng">
                <a:solidFill>
                  <a:schemeClr val="dk1"/>
                </a:solidFill>
                <a:hlinkClick r:id="rId6"/>
              </a:rPr>
              <a:t>ahetes@wcpss.net	</a:t>
            </a:r>
            <a:r>
              <a:rPr lang="en" sz="1200">
                <a:solidFill>
                  <a:schemeClr val="dk1"/>
                </a:solidFill>
              </a:rPr>
              <a:t>                </a:t>
            </a:r>
            <a:r>
              <a:rPr lang="en" sz="1200" u="sng">
                <a:solidFill>
                  <a:schemeClr val="dk1"/>
                </a:solidFill>
                <a:hlinkClick r:id="rId7"/>
              </a:rPr>
              <a:t>kleathers@wcpss.net</a:t>
            </a:r>
            <a:endParaRPr sz="1200" u="sng">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    Karen Gallagher				Wynne Adcock			Ana Devenish</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u="sng">
                <a:solidFill>
                  <a:schemeClr val="dk1"/>
                </a:solidFill>
                <a:hlinkClick r:id="rId8"/>
              </a:rPr>
              <a:t>kgallagher@wcpss.net	</a:t>
            </a:r>
            <a:r>
              <a:rPr lang="en" sz="1200">
                <a:solidFill>
                  <a:schemeClr val="dk1"/>
                </a:solidFill>
              </a:rPr>
              <a:t>                </a:t>
            </a:r>
            <a:r>
              <a:rPr lang="en" sz="1200" u="sng">
                <a:solidFill>
                  <a:schemeClr val="dk1"/>
                </a:solidFill>
                <a:hlinkClick r:id="rId9"/>
              </a:rPr>
              <a:t>bbadcock@wcpss.net</a:t>
            </a:r>
            <a:r>
              <a:rPr lang="en" sz="1200">
                <a:solidFill>
                  <a:schemeClr val="dk1"/>
                </a:solidFill>
              </a:rPr>
              <a:t>	              </a:t>
            </a:r>
            <a:r>
              <a:rPr lang="en" sz="1200" u="sng">
                <a:solidFill>
                  <a:schemeClr val="dk1"/>
                </a:solidFill>
                <a:hlinkClick r:id="rId10"/>
              </a:rPr>
              <a:t>adevenish@wcpss.net</a:t>
            </a:r>
            <a:endParaRPr sz="1200" u="sng">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latin typeface="Londrina Solid Light"/>
              <a:ea typeface="Londrina Solid Light"/>
              <a:cs typeface="Londrina Solid Light"/>
              <a:sym typeface="Londrina Solid Light"/>
            </a:endParaRPr>
          </a:p>
          <a:p>
            <a:pPr indent="457200" lvl="0" marL="0" rtl="0" algn="l">
              <a:lnSpc>
                <a:spcPct val="115000"/>
              </a:lnSpc>
              <a:spcBef>
                <a:spcPts val="0"/>
              </a:spcBef>
              <a:spcAft>
                <a:spcPts val="0"/>
              </a:spcAft>
              <a:buClr>
                <a:schemeClr val="dk1"/>
              </a:buClr>
              <a:buSzPts val="1100"/>
              <a:buFont typeface="Arial"/>
              <a:buNone/>
            </a:pPr>
            <a:r>
              <a:t/>
            </a:r>
            <a:endParaRPr>
              <a:solidFill>
                <a:schemeClr val="dk1"/>
              </a:solidFill>
              <a:latin typeface="Londrina Solid Light"/>
              <a:ea typeface="Londrina Solid Light"/>
              <a:cs typeface="Londrina Solid Light"/>
              <a:sym typeface="Londrina Solid Light"/>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solidFill>
                <a:schemeClr val="dk1"/>
              </a:solidFill>
            </a:endParaRPr>
          </a:p>
          <a:p>
            <a:pPr indent="0" lvl="0" marL="457200" rtl="0" algn="l">
              <a:spcBef>
                <a:spcPts val="0"/>
              </a:spcBef>
              <a:spcAft>
                <a:spcPts val="0"/>
              </a:spcAft>
              <a:buNone/>
            </a:pPr>
            <a:r>
              <a:rPr lang="en">
                <a:solidFill>
                  <a:schemeClr val="dk1"/>
                </a:solidFill>
              </a:rPr>
              <a:t>	</a:t>
            </a:r>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